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081750" cy="30243463"/>
  <p:notesSz cx="7099300" cy="10234613"/>
  <p:defaultTextStyle>
    <a:defPPr>
      <a:defRPr lang="ru-RU"/>
    </a:defPPr>
    <a:lvl1pPr marL="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140927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2818547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422782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563709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7046366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845564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986491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1274186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66FF"/>
    <a:srgbClr val="CC00FF"/>
    <a:srgbClr val="FF66CC"/>
    <a:srgbClr val="3333CC"/>
    <a:srgbClr val="6600FF"/>
    <a:srgbClr val="FFFF99"/>
    <a:srgbClr val="6600CC"/>
    <a:srgbClr val="FF99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-714" y="2928"/>
      </p:cViewPr>
      <p:guideLst>
        <p:guide orient="horz" pos="9526"/>
        <p:guide pos="60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6194415718717683E-2"/>
          <c:y val="1.5254237288135594E-2"/>
          <c:w val="0.89555325749741466"/>
          <c:h val="0.916949152542372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gradFill rotWithShape="0">
              <a:gsLst>
                <a:gs pos="68000">
                  <a:srgbClr val="FFCCFF"/>
                </a:gs>
                <a:gs pos="0">
                  <a:srgbClr val="FF99FF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gradFill rotWithShape="0">
              <a:gsLst>
                <a:gs pos="68000">
                  <a:srgbClr val="FFFFCC"/>
                </a:gs>
                <a:gs pos="0">
                  <a:srgbClr val="FFFF99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gradFill rotWithShape="0">
              <a:gsLst>
                <a:gs pos="68000">
                  <a:srgbClr val="9999E6"/>
                </a:gs>
                <a:gs pos="0">
                  <a:srgbClr val="3333CC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94694400"/>
        <c:axId val="94730496"/>
        <c:axId val="0"/>
      </c:bar3DChart>
      <c:catAx>
        <c:axId val="9469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4730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730496"/>
        <c:scaling>
          <c:orientation val="minMax"/>
        </c:scaling>
        <c:delete val="0"/>
        <c:axPos val="l"/>
        <c:majorGridlines>
          <c:spPr>
            <a:ln w="1916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52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4694400"/>
        <c:crosses val="autoZero"/>
        <c:crossBetween val="between"/>
      </c:valAx>
      <c:spPr>
        <a:noFill/>
        <a:ln w="15326">
          <a:noFill/>
        </a:ln>
      </c:spPr>
    </c:plotArea>
    <c:legend>
      <c:legendPos val="r"/>
      <c:layout>
        <c:manualLayout>
          <c:xMode val="edge"/>
          <c:yMode val="edge"/>
          <c:x val="0.11458550062594354"/>
          <c:y val="0.87868278041554126"/>
          <c:w val="0.85027241766096517"/>
          <c:h val="0.10338983050847457"/>
        </c:manualLayout>
      </c:layout>
      <c:overlay val="0"/>
      <c:spPr>
        <a:noFill/>
        <a:ln w="1916">
          <a:solidFill>
            <a:schemeClr val="tx1"/>
          </a:solidFill>
          <a:prstDash val="solid"/>
        </a:ln>
      </c:spPr>
      <c:txPr>
        <a:bodyPr/>
        <a:lstStyle/>
        <a:p>
          <a:pPr>
            <a:defRPr sz="200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2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9914164072514191"/>
          <c:y val="0.02"/>
        </c:manualLayout>
      </c:layout>
      <c:overlay val="0"/>
      <c:spPr>
        <a:noFill/>
        <a:ln w="36107">
          <a:noFill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06866952789713"/>
          <c:y val="0.21200000000000008"/>
          <c:w val="0.70600858369098751"/>
          <c:h val="0.52"/>
        </c:manualLayout>
      </c:layout>
      <c:pie3DChart>
        <c:varyColors val="0"/>
        <c:ser>
          <c:idx val="0"/>
          <c:order val="0"/>
          <c:tx>
            <c:v>Growth for 2004</c:v>
          </c:tx>
          <c:spPr>
            <a:solidFill>
              <a:srgbClr val="FF99FF"/>
            </a:solidFill>
            <a:ln w="18053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FFFF0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B0F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C00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009999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FF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FFFF99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00FF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00B05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FF66CC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3333CC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Sept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formatCode>General</c:formatCode>
              <c:ptCount val="12"/>
              <c:pt idx="0">
                <c:v>2</c:v>
              </c:pt>
              <c:pt idx="1">
                <c:v>4</c:v>
              </c:pt>
              <c:pt idx="2">
                <c:v>5</c:v>
              </c:pt>
              <c:pt idx="3">
                <c:v>9</c:v>
              </c:pt>
              <c:pt idx="4">
                <c:v>1</c:v>
              </c:pt>
              <c:pt idx="5">
                <c:v>4</c:v>
              </c:pt>
              <c:pt idx="6">
                <c:v>5</c:v>
              </c:pt>
              <c:pt idx="7">
                <c:v>7</c:v>
              </c:pt>
              <c:pt idx="8">
                <c:v>7</c:v>
              </c:pt>
              <c:pt idx="9">
                <c:v>2</c:v>
              </c:pt>
              <c:pt idx="10">
                <c:v>4</c:v>
              </c:pt>
              <c:pt idx="11">
                <c:v>5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gradFill rotWithShape="0">
          <a:gsLst>
            <a:gs pos="0">
              <a:srgbClr val="FFFFCC">
                <a:gamma/>
                <a:tint val="0"/>
                <a:invGamma/>
              </a:srgbClr>
            </a:gs>
            <a:gs pos="100000">
              <a:srgbClr val="FFFFCC"/>
            </a:gs>
          </a:gsLst>
          <a:lin ang="5400000" scaled="1"/>
        </a:gradFill>
        <a:ln w="18053">
          <a:solidFill>
            <a:srgbClr val="0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7.0815479460416289E-2"/>
          <c:y val="0.80800000000000005"/>
          <c:w val="0.854077244704877"/>
          <c:h val="0.18000000000000005"/>
        </c:manualLayout>
      </c:layout>
      <c:overlay val="0"/>
      <c:spPr>
        <a:solidFill>
          <a:srgbClr val="FFFFFF"/>
        </a:solidFill>
        <a:ln w="4513">
          <a:solidFill>
            <a:srgbClr val="000000"/>
          </a:solidFill>
          <a:prstDash val="solid"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gradFill rotWithShape="0">
      <a:gsLst>
        <a:gs pos="0">
          <a:srgbClr val="C0C0C0"/>
        </a:gs>
        <a:gs pos="100000">
          <a:srgbClr val="C0C0C0">
            <a:gamma/>
            <a:tint val="0"/>
            <a:invGamma/>
          </a:srgbClr>
        </a:gs>
      </a:gsLst>
      <a:lin ang="5400000" scaled="1"/>
    </a:gradFill>
    <a:ln w="4513">
      <a:solidFill>
        <a:srgbClr val="000000"/>
      </a:solidFill>
      <a:prstDash val="solid"/>
    </a:ln>
  </c:spPr>
  <c:txPr>
    <a:bodyPr/>
    <a:lstStyle/>
    <a:p>
      <a:pPr>
        <a:defRPr sz="1351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http://qrcoder.ru/code/?www.mycology.szgmu.ru%2Fcongress2020&amp;4&amp;0" TargetMode="External"/><Relationship Id="rId4" Type="http://schemas.openxmlformats.org/officeDocument/2006/relationships/image" Target="../media/image3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4"/>
          <p:cNvSpPr txBox="1">
            <a:spLocks noChangeArrowheads="1"/>
          </p:cNvSpPr>
          <p:nvPr userDrawn="1"/>
        </p:nvSpPr>
        <p:spPr bwMode="auto">
          <a:xfrm>
            <a:off x="1767306" y="27498673"/>
            <a:ext cx="15544800" cy="1810251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marL="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0927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18547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2782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3709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46366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5564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86491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274186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всероссийский конгресс</a:t>
            </a:r>
          </a:p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медицинской микробиологии,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эпидемиологии, </a:t>
            </a:r>
            <a:endParaRPr kumimoji="0" lang="en-US" alt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клинической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микологии и иммунологии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XXIII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Кашкинские чтения)</a:t>
            </a: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9-11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июня 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2020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., Санкт-Петербург, Россия</a:t>
            </a:r>
            <a:endParaRPr kumimoji="0" lang="en-US" altLang="ru-RU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 Box 44"/>
          <p:cNvSpPr txBox="1">
            <a:spLocks noChangeArrowheads="1"/>
          </p:cNvSpPr>
          <p:nvPr userDrawn="1"/>
        </p:nvSpPr>
        <p:spPr bwMode="auto">
          <a:xfrm>
            <a:off x="815974" y="679450"/>
            <a:ext cx="2258011" cy="1943434"/>
          </a:xfrm>
          <a:prstGeom prst="flowChartAlternateProcess">
            <a:avLst/>
          </a:prstGeom>
          <a:noFill/>
          <a:ln w="28575" algn="ctr">
            <a:solidFill>
              <a:srgbClr val="3333CC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 eaLnBrk="1" hangingPunct="1">
              <a:spcBef>
                <a:spcPct val="50000"/>
              </a:spcBef>
              <a:defRPr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№      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3" name="Группа 2"/>
          <p:cNvGrpSpPr/>
          <p:nvPr userDrawn="1"/>
        </p:nvGrpSpPr>
        <p:grpSpPr>
          <a:xfrm>
            <a:off x="1944979" y="27498673"/>
            <a:ext cx="1797578" cy="1988245"/>
            <a:chOff x="1276407" y="23508333"/>
            <a:chExt cx="1797578" cy="1988245"/>
          </a:xfrm>
        </p:grpSpPr>
        <p:pic>
          <p:nvPicPr>
            <p:cNvPr id="8" name="Рисунок 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6407" y="23508333"/>
              <a:ext cx="1797578" cy="1988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 descr="C:\Переброс-с-дискаD\НИИ МЕДИЦИНСКОЙ МИКОЛОГИИ\НИИ ММ\РЕКЛАМА\2015_Шар с бактериями\ШАР С БАКТЕРИЯМИ2016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666"/>
            <a:stretch>
              <a:fillRect/>
            </a:stretch>
          </p:blipFill>
          <p:spPr bwMode="auto">
            <a:xfrm>
              <a:off x="1538630" y="24149135"/>
              <a:ext cx="957075" cy="97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Рисунок 10" descr="http://qrcoder.ru/code/?www.mycology.szgmu.ru%2Fcongress2020&amp;4&amp;0"/>
          <p:cNvPicPr/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21" t="10896" r="8665" b="9764"/>
          <a:stretch>
            <a:fillRect/>
          </a:stretch>
        </p:blipFill>
        <p:spPr bwMode="auto">
          <a:xfrm>
            <a:off x="15492495" y="27725895"/>
            <a:ext cx="1399841" cy="139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088" y="1211141"/>
            <a:ext cx="17173575" cy="5040577"/>
          </a:xfrm>
          <a:prstGeom prst="rect">
            <a:avLst/>
          </a:prstGeom>
        </p:spPr>
        <p:txBody>
          <a:bodyPr vert="horz" lIns="281855" tIns="140927" rIns="281855" bIns="14092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088" y="7056813"/>
            <a:ext cx="17173575" cy="19959287"/>
          </a:xfrm>
          <a:prstGeom prst="rect">
            <a:avLst/>
          </a:prstGeom>
        </p:spPr>
        <p:txBody>
          <a:bodyPr vert="horz" lIns="281855" tIns="140927" rIns="281855" bIns="140927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54088" y="28031214"/>
            <a:ext cx="4452408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19598" y="28031214"/>
            <a:ext cx="6042554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3675254" y="28031214"/>
            <a:ext cx="4452408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2818547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6955" indent="-1056955" algn="l" defTabSz="2818547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90069" indent="-880796" algn="l" defTabSz="281854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52318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7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932456" indent="-704637" algn="l" defTabSz="2818547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341730" indent="-704637" algn="l" defTabSz="2818547" rtl="0" eaLnBrk="1" latinLnBrk="0" hangingPunct="1">
        <a:spcBef>
          <a:spcPct val="20000"/>
        </a:spcBef>
        <a:buFont typeface="Arial" pitchFamily="34" charset="0"/>
        <a:buChar char="»"/>
        <a:defRPr sz="6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775100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60276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69550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7882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40927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818547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422782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3709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7046366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45564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86491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1274186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4"/>
          <p:cNvSpPr>
            <a:spLocks noChangeArrowheads="1"/>
          </p:cNvSpPr>
          <p:nvPr/>
        </p:nvSpPr>
        <p:spPr bwMode="auto">
          <a:xfrm>
            <a:off x="3198812" y="679450"/>
            <a:ext cx="14622983" cy="3286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lvl="0" algn="ctr"/>
            <a:r>
              <a:rPr lang="ru-RU" altLang="ru-RU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Название/</a:t>
            </a:r>
            <a:r>
              <a:rPr lang="en-US" altLang="ru-RU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US" altLang="ru-RU" sz="7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ru-RU" sz="7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Автор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/Author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Соавторы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/Coauthors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Название учреждения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/Institute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Научный руководитель/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Supervisor</a:t>
            </a: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96850" y="17383125"/>
            <a:ext cx="6003925" cy="788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55" tIns="45877" rIns="91755" bIns="45877"/>
          <a:lstStyle>
            <a:lvl1pPr marL="825500" indent="-8255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ru-RU" altLang="ru-RU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196850" y="17526000"/>
            <a:ext cx="6003925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55" tIns="45877" rIns="91755" bIns="45877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 sz="106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511300" y="18730913"/>
            <a:ext cx="7850188" cy="817562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algn="ctr" defTabSz="2201863">
              <a:spcBef>
                <a:spcPct val="50000"/>
              </a:spcBef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Материалы и методы</a:t>
            </a:r>
            <a:endParaRPr lang="en-US" dirty="0"/>
          </a:p>
        </p:txBody>
      </p:sp>
      <p:sp>
        <p:nvSpPr>
          <p:cNvPr id="8" name="Text Box 44"/>
          <p:cNvSpPr txBox="1">
            <a:spLocks noChangeArrowheads="1"/>
          </p:cNvSpPr>
          <p:nvPr/>
        </p:nvSpPr>
        <p:spPr bwMode="auto">
          <a:xfrm>
            <a:off x="2217738" y="5607050"/>
            <a:ext cx="6500812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 eaLnBrk="1" hangingPunct="1">
              <a:spcBef>
                <a:spcPct val="50000"/>
              </a:spcBef>
              <a:defRPr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Введение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43"/>
          <p:cNvSpPr>
            <a:spLocks noChangeArrowheads="1"/>
          </p:cNvSpPr>
          <p:nvPr/>
        </p:nvSpPr>
        <p:spPr bwMode="auto">
          <a:xfrm>
            <a:off x="10075863" y="24588788"/>
            <a:ext cx="6572250" cy="817562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Библиография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2303463" y="9842500"/>
            <a:ext cx="6640512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algn="ctr" defTabSz="2201863">
              <a:spcBef>
                <a:spcPct val="50000"/>
              </a:spcBef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Цель</a:t>
            </a:r>
            <a:endParaRPr lang="en-US" dirty="0"/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2217738" y="6715125"/>
            <a:ext cx="6500812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44"/>
          <p:cNvSpPr txBox="1">
            <a:spLocks noChangeArrowheads="1"/>
          </p:cNvSpPr>
          <p:nvPr/>
        </p:nvSpPr>
        <p:spPr bwMode="auto">
          <a:xfrm>
            <a:off x="2303463" y="10963275"/>
            <a:ext cx="6500812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2232025" y="19861213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667329"/>
              </p:ext>
            </p:extLst>
          </p:nvPr>
        </p:nvGraphicFramePr>
        <p:xfrm>
          <a:off x="10448925" y="9207500"/>
          <a:ext cx="7372870" cy="638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 Box 45"/>
          <p:cNvSpPr>
            <a:spLocks noChangeArrowheads="1"/>
          </p:cNvSpPr>
          <p:nvPr/>
        </p:nvSpPr>
        <p:spPr bwMode="auto">
          <a:xfrm>
            <a:off x="10369550" y="5621338"/>
            <a:ext cx="6643688" cy="819150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</a:p>
        </p:txBody>
      </p:sp>
      <p:sp>
        <p:nvSpPr>
          <p:cNvPr id="16" name="Text Box 44"/>
          <p:cNvSpPr txBox="1">
            <a:spLocks noChangeArrowheads="1"/>
          </p:cNvSpPr>
          <p:nvPr/>
        </p:nvSpPr>
        <p:spPr bwMode="auto">
          <a:xfrm>
            <a:off x="10512425" y="6786563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43"/>
          <p:cNvSpPr>
            <a:spLocks noChangeArrowheads="1"/>
          </p:cNvSpPr>
          <p:nvPr/>
        </p:nvSpPr>
        <p:spPr bwMode="auto">
          <a:xfrm>
            <a:off x="10225088" y="16363950"/>
            <a:ext cx="6369050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191749"/>
              </p:ext>
            </p:extLst>
          </p:nvPr>
        </p:nvGraphicFramePr>
        <p:xfrm>
          <a:off x="10275888" y="19548475"/>
          <a:ext cx="6858821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 Box 44"/>
          <p:cNvSpPr txBox="1">
            <a:spLocks noChangeArrowheads="1"/>
          </p:cNvSpPr>
          <p:nvPr/>
        </p:nvSpPr>
        <p:spPr bwMode="auto">
          <a:xfrm>
            <a:off x="10225088" y="17556163"/>
            <a:ext cx="6500812" cy="1662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44"/>
          <p:cNvSpPr txBox="1">
            <a:spLocks noChangeArrowheads="1"/>
          </p:cNvSpPr>
          <p:nvPr/>
        </p:nvSpPr>
        <p:spPr bwMode="auto">
          <a:xfrm>
            <a:off x="10147300" y="25549225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Рисунок 21" descr="Водяные лилии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0" y="13927138"/>
            <a:ext cx="488156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Рисунок 22" descr="Голубые холмы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313" y="11498263"/>
            <a:ext cx="3714750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Рисунок 21" descr="Водяные лилии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00" y="22464713"/>
            <a:ext cx="488156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Рисунок 22" descr="Голубые холмы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613" y="20035838"/>
            <a:ext cx="3714750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2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31</Words>
  <Application>Microsoft Office PowerPoint</Application>
  <PresentationFormat>Произвольный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Трусова Екатерина Владимировна</dc:creator>
  <cp:lastModifiedBy>Трусова Екатерина Владимировна</cp:lastModifiedBy>
  <cp:revision>32</cp:revision>
  <cp:lastPrinted>2016-11-14T12:21:54Z</cp:lastPrinted>
  <dcterms:created xsi:type="dcterms:W3CDTF">2016-11-11T12:09:49Z</dcterms:created>
  <dcterms:modified xsi:type="dcterms:W3CDTF">2020-01-20T12:49:33Z</dcterms:modified>
</cp:coreProperties>
</file>